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57" r:id="rId3"/>
    <p:sldId id="267" r:id="rId4"/>
    <p:sldId id="260" r:id="rId5"/>
    <p:sldId id="268" r:id="rId6"/>
    <p:sldId id="259" r:id="rId7"/>
    <p:sldId id="261" r:id="rId8"/>
    <p:sldId id="262" r:id="rId9"/>
    <p:sldId id="258" r:id="rId10"/>
    <p:sldId id="263" r:id="rId11"/>
    <p:sldId id="269" r:id="rId12"/>
    <p:sldId id="270" r:id="rId13"/>
    <p:sldId id="271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8ABE3C1-DBE1-495D-B57B-2849774B866A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3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381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17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668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67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808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976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A3F48C-C7C6-4055-9F49-3777875E72AE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68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8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5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2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6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1900329"/>
          </a:xfrm>
        </p:spPr>
        <p:txBody>
          <a:bodyPr/>
          <a:lstStyle/>
          <a:p>
            <a:r>
              <a:rPr lang="en-US" dirty="0" smtClean="0"/>
              <a:t>Liturgy and Prayer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39" y="4415589"/>
            <a:ext cx="7002214" cy="1223211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Liturgical, Sacramental and Prayer Life</a:t>
            </a:r>
          </a:p>
          <a:p>
            <a:r>
              <a:rPr lang="en-US" sz="2000" dirty="0" smtClean="0"/>
              <a:t>Of a Vibrant Parish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94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Liturgical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916" y="2236120"/>
            <a:ext cx="5642810" cy="423686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first concentric circle is </a:t>
            </a:r>
            <a:r>
              <a:rPr lang="en-US" sz="2000" b="1" dirty="0" smtClean="0"/>
              <a:t>LITURGICAL</a:t>
            </a:r>
            <a:r>
              <a:rPr lang="en-US" sz="2000" dirty="0" smtClean="0"/>
              <a:t> PRAYER (Communal)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If encounter with Christ is strong at the Eucharist – this gives birth to the </a:t>
            </a:r>
            <a:r>
              <a:rPr lang="en-US" sz="2000" b="1" dirty="0" smtClean="0"/>
              <a:t>desire</a:t>
            </a:r>
            <a:r>
              <a:rPr lang="en-US" sz="2000" dirty="0" smtClean="0"/>
              <a:t> to gather in prayer on other occasions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LITURGICAL PRAYER: Matins, Hours, Vespers, Compline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DEVOTIONAL PRAYER: </a:t>
            </a:r>
            <a:r>
              <a:rPr lang="en-US" sz="2000" dirty="0" err="1" smtClean="0"/>
              <a:t>Molebens</a:t>
            </a:r>
            <a:r>
              <a:rPr lang="en-US" sz="2000" dirty="0" smtClean="0"/>
              <a:t>, </a:t>
            </a:r>
            <a:r>
              <a:rPr lang="en-US" sz="2000" dirty="0" err="1" smtClean="0"/>
              <a:t>Akathist</a:t>
            </a:r>
            <a:r>
              <a:rPr lang="en-US" sz="2000" dirty="0" smtClean="0"/>
              <a:t> Hymns, Rosary, etc.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Liturgy </a:t>
            </a:r>
            <a:r>
              <a:rPr lang="en-US" sz="2000" dirty="0"/>
              <a:t>in turn prepares us for a stronger encounter with Christ in the </a:t>
            </a:r>
            <a:r>
              <a:rPr lang="en-US" sz="2000" dirty="0" smtClean="0"/>
              <a:t>Divine Liturgy (Eucharist)</a:t>
            </a: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48" y="2236120"/>
            <a:ext cx="2406767" cy="4019550"/>
          </a:xfrm>
        </p:spPr>
      </p:pic>
    </p:spTree>
    <p:extLst>
      <p:ext uri="{BB962C8B-B14F-4D97-AF65-F5344CB8AC3E}">
        <p14:creationId xmlns:p14="http://schemas.microsoft.com/office/powerpoint/2010/main" val="36994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Mysteries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726" y="2165684"/>
            <a:ext cx="5474283" cy="4307305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second concentric circle is the celebration of HOLY MYSTERIES (SACRAMENTS), Funerals &amp; Blessings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encounter with Christ in the Divine Liturgy – gives rise to the need for Baptism, Chrismation, Penance, Christian Marriage and Holy Orders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How the Eucharist is celebrated – affects how the Holy Mysteries are celebrated (also experience of Christ)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E</a:t>
            </a:r>
            <a:r>
              <a:rPr lang="en-US" sz="2000" dirty="0" smtClean="0"/>
              <a:t>ncounter with Christ in the Holy Mysteries prepares </a:t>
            </a:r>
            <a:r>
              <a:rPr lang="en-US" sz="2000" dirty="0"/>
              <a:t>us for </a:t>
            </a:r>
            <a:r>
              <a:rPr lang="en-US" sz="2000" dirty="0" smtClean="0"/>
              <a:t>the encounter </a:t>
            </a:r>
            <a:r>
              <a:rPr lang="en-US" sz="2000" dirty="0"/>
              <a:t>with Christ in the </a:t>
            </a:r>
            <a:r>
              <a:rPr lang="en-US" sz="2000" dirty="0" smtClean="0"/>
              <a:t>Divine Liturgy</a:t>
            </a: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79" y="2249905"/>
            <a:ext cx="2759242" cy="4138863"/>
          </a:xfrm>
        </p:spPr>
      </p:pic>
    </p:spTree>
    <p:extLst>
      <p:ext uri="{BB962C8B-B14F-4D97-AF65-F5344CB8AC3E}">
        <p14:creationId xmlns:p14="http://schemas.microsoft.com/office/powerpoint/2010/main" val="30967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980" y="2093496"/>
            <a:ext cx="5161546" cy="4379494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third concentric circle is </a:t>
            </a:r>
            <a:r>
              <a:rPr lang="en-US" sz="2000" b="1" dirty="0" smtClean="0"/>
              <a:t>FAMILY</a:t>
            </a:r>
            <a:r>
              <a:rPr lang="en-US" sz="2000" dirty="0" smtClean="0"/>
              <a:t> </a:t>
            </a:r>
            <a:r>
              <a:rPr lang="en-US" sz="2000" b="1" dirty="0" smtClean="0"/>
              <a:t>PRAYER</a:t>
            </a:r>
            <a:r>
              <a:rPr lang="en-US" sz="2000" dirty="0" smtClean="0"/>
              <a:t> (also communal)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If encounter with Christ is strong at the Eucharist – this gives birth to the </a:t>
            </a:r>
            <a:r>
              <a:rPr lang="en-US" sz="2000" b="1" dirty="0" smtClean="0"/>
              <a:t>desire</a:t>
            </a:r>
            <a:r>
              <a:rPr lang="en-US" sz="2000" dirty="0" smtClean="0"/>
              <a:t> to gather in prayer at home as a family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The Icon Corner becomes an extension of the Church into the home (domestic church)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Family Prayer </a:t>
            </a:r>
            <a:r>
              <a:rPr lang="en-US" sz="2000" dirty="0"/>
              <a:t>in turn prepares us for a stronger encounter with Christ in the </a:t>
            </a:r>
            <a:r>
              <a:rPr lang="en-US" sz="2000" dirty="0" smtClean="0"/>
              <a:t>Divine Liturgy (Eucharist)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The home is to be a school of prayer</a:t>
            </a: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590" y="2236120"/>
            <a:ext cx="3062219" cy="4082958"/>
          </a:xfrm>
        </p:spPr>
      </p:pic>
    </p:spTree>
    <p:extLst>
      <p:ext uri="{BB962C8B-B14F-4D97-AF65-F5344CB8AC3E}">
        <p14:creationId xmlns:p14="http://schemas.microsoft.com/office/powerpoint/2010/main" val="3688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515" y="2418347"/>
            <a:ext cx="4475748" cy="405464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fourth concentric circle is </a:t>
            </a:r>
            <a:r>
              <a:rPr lang="en-US" sz="2000" b="1" dirty="0" smtClean="0"/>
              <a:t>PERSONAL</a:t>
            </a:r>
            <a:r>
              <a:rPr lang="en-US" sz="2000" dirty="0" smtClean="0"/>
              <a:t> </a:t>
            </a:r>
            <a:r>
              <a:rPr lang="en-US" sz="2000" b="1" dirty="0" smtClean="0"/>
              <a:t>PRAYER</a:t>
            </a:r>
            <a:endParaRPr lang="en-US" sz="2000" dirty="0" smtClean="0"/>
          </a:p>
          <a:p>
            <a:pPr>
              <a:spcBef>
                <a:spcPts val="800"/>
              </a:spcBef>
            </a:pPr>
            <a:r>
              <a:rPr lang="en-US" sz="2000" dirty="0" smtClean="0"/>
              <a:t>If encounter with Christ is strong at the Eucharist – this gives birth to the </a:t>
            </a:r>
            <a:r>
              <a:rPr lang="en-US" sz="2000" b="1" dirty="0" smtClean="0"/>
              <a:t>desire</a:t>
            </a:r>
            <a:r>
              <a:rPr lang="en-US" sz="2000" dirty="0" smtClean="0"/>
              <a:t> to spend time alone with Jesus in prayer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Personal daily prayer </a:t>
            </a:r>
            <a:r>
              <a:rPr lang="en-US" sz="2000" dirty="0"/>
              <a:t>in turn prepares us for a stronger encounter with Christ in the </a:t>
            </a:r>
            <a:r>
              <a:rPr lang="en-US" sz="2000" dirty="0" smtClean="0"/>
              <a:t>Divine Liturgy (Eucharist)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Our life is to be transformed into a prayerful state.</a:t>
            </a: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26" y="2236120"/>
            <a:ext cx="3158558" cy="4179014"/>
          </a:xfrm>
        </p:spPr>
      </p:pic>
    </p:spTree>
    <p:extLst>
      <p:ext uri="{BB962C8B-B14F-4D97-AF65-F5344CB8AC3E}">
        <p14:creationId xmlns:p14="http://schemas.microsoft.com/office/powerpoint/2010/main" val="27677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Unceasing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850" cy="3530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Christ teaches us “to </a:t>
            </a:r>
            <a:r>
              <a:rPr lang="en-US" sz="2000" b="1" dirty="0" smtClean="0"/>
              <a:t>pray always </a:t>
            </a:r>
            <a:r>
              <a:rPr lang="en-US" sz="2000" dirty="0" smtClean="0"/>
              <a:t>and not to lose heart” (</a:t>
            </a:r>
            <a:r>
              <a:rPr lang="en-US" sz="2000" dirty="0" err="1" smtClean="0"/>
              <a:t>Lk</a:t>
            </a:r>
            <a:r>
              <a:rPr lang="en-US" sz="2000" dirty="0" smtClean="0"/>
              <a:t> 18:1; </a:t>
            </a:r>
            <a:r>
              <a:rPr lang="en-US" sz="2000" dirty="0" err="1" smtClean="0"/>
              <a:t>Lk</a:t>
            </a:r>
            <a:r>
              <a:rPr lang="en-US" sz="2000" dirty="0" smtClean="0"/>
              <a:t> 11:5-8)</a:t>
            </a:r>
          </a:p>
          <a:p>
            <a:r>
              <a:rPr lang="en-US" sz="2000" dirty="0" smtClean="0"/>
              <a:t>Apostle Paul in turn calls us to </a:t>
            </a:r>
            <a:r>
              <a:rPr lang="en-US" sz="2000" b="1" dirty="0" smtClean="0"/>
              <a:t>“pray without ceasing” </a:t>
            </a:r>
            <a:r>
              <a:rPr lang="en-US" sz="2000" dirty="0" smtClean="0"/>
              <a:t>(1 </a:t>
            </a:r>
            <a:r>
              <a:rPr lang="en-US" sz="2000" dirty="0" err="1" smtClean="0"/>
              <a:t>Thess</a:t>
            </a:r>
            <a:r>
              <a:rPr lang="en-US" sz="2000" dirty="0" smtClean="0"/>
              <a:t> 5:17)</a:t>
            </a:r>
          </a:p>
          <a:p>
            <a:r>
              <a:rPr lang="en-US" sz="2000" dirty="0" smtClean="0"/>
              <a:t>UGCC Catechism: “This life is [to be] transformed into </a:t>
            </a:r>
            <a:r>
              <a:rPr lang="en-US" sz="2000" b="1" dirty="0" smtClean="0"/>
              <a:t>a prayerful state, a constant readiness of heart</a:t>
            </a:r>
            <a:r>
              <a:rPr lang="en-US" sz="2000" dirty="0" smtClean="0"/>
              <a:t>. The Christian should ceaselessly cultivate this state . . . To </a:t>
            </a:r>
            <a:r>
              <a:rPr lang="en-US" sz="2000" b="1" dirty="0" smtClean="0"/>
              <a:t>consecrate</a:t>
            </a:r>
            <a:r>
              <a:rPr lang="en-US" sz="2000" dirty="0" smtClean="0"/>
              <a:t> the entire day to the Lord” (PAR 668)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12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Divine Liturgy (Eucharist)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485" y="2298032"/>
            <a:ext cx="8037094" cy="41629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One Divine Liturgy takes place unceasingly in Heaven – the celebration of the Divine Liturgy on earth unites with the unceasing worship that takes place in </a:t>
            </a:r>
            <a:r>
              <a:rPr lang="en-US" sz="2000" b="1" dirty="0" smtClean="0"/>
              <a:t>Heaven</a:t>
            </a:r>
          </a:p>
          <a:p>
            <a:r>
              <a:rPr lang="en-US" sz="2000" dirty="0" smtClean="0"/>
              <a:t>“Around the throne, and each side of the throne, are the four living creatures . . . Day and night without ceasing they sing, ‘</a:t>
            </a:r>
            <a:r>
              <a:rPr lang="en-US" sz="2000" b="1" dirty="0" smtClean="0"/>
              <a:t>Holy, holy </a:t>
            </a:r>
            <a:r>
              <a:rPr lang="en-US" sz="2000" b="1" dirty="0" err="1" smtClean="0"/>
              <a:t>holy</a:t>
            </a:r>
            <a:r>
              <a:rPr lang="en-US" sz="2000" b="1" dirty="0" smtClean="0"/>
              <a:t>, </a:t>
            </a:r>
            <a:r>
              <a:rPr lang="en-US" sz="2000" dirty="0" smtClean="0"/>
              <a:t>the Lord God Almighty . . .” (Rev 4:6-11)</a:t>
            </a:r>
          </a:p>
          <a:p>
            <a:r>
              <a:rPr lang="en-US" sz="2000" dirty="0" smtClean="0"/>
              <a:t>“Then I looked, and I heard the voice of many angels surrounding the throne . . . They numbered myriads and myriads and thousands of thousands, singing with full voice, ‘</a:t>
            </a:r>
            <a:r>
              <a:rPr lang="en-US" sz="2000" b="1" dirty="0" smtClean="0"/>
              <a:t>Worthy is the Lamb </a:t>
            </a:r>
            <a:r>
              <a:rPr lang="en-US" sz="2000" dirty="0" smtClean="0"/>
              <a:t>that was slaughtered . . . To the one seated on the throne and the Lamb be blessing and </a:t>
            </a:r>
            <a:r>
              <a:rPr lang="en-US" sz="2000" dirty="0" err="1" smtClean="0"/>
              <a:t>honour</a:t>
            </a:r>
            <a:r>
              <a:rPr lang="en-US" sz="2000" dirty="0" smtClean="0"/>
              <a:t>, glory and might forever and ever!” (Rev 5:11-14)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09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Eucharist is the Heart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9712" y="2322095"/>
            <a:ext cx="3525088" cy="4126831"/>
          </a:xfrm>
        </p:spPr>
        <p:txBody>
          <a:bodyPr>
            <a:norm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Most Holy Eucharist is the </a:t>
            </a:r>
            <a:r>
              <a:rPr lang="en-US" sz="2000" b="1" dirty="0" smtClean="0"/>
              <a:t>heart, </a:t>
            </a:r>
            <a:r>
              <a:rPr lang="en-US" sz="2000" dirty="0" smtClean="0"/>
              <a:t>the </a:t>
            </a:r>
            <a:r>
              <a:rPr lang="en-US" sz="2000" b="1" dirty="0" smtClean="0"/>
              <a:t>well-spring </a:t>
            </a:r>
            <a:r>
              <a:rPr lang="en-US" sz="2000" dirty="0" smtClean="0"/>
              <a:t>and </a:t>
            </a:r>
            <a:r>
              <a:rPr lang="en-US" sz="2000" b="1" dirty="0" smtClean="0"/>
              <a:t>source </a:t>
            </a:r>
            <a:r>
              <a:rPr lang="en-US" sz="2000" dirty="0" smtClean="0"/>
              <a:t>from which </a:t>
            </a:r>
            <a:r>
              <a:rPr lang="en-US" sz="2000" u="sng" dirty="0" smtClean="0"/>
              <a:t>all</a:t>
            </a:r>
            <a:r>
              <a:rPr lang="en-US" sz="2000" dirty="0" smtClean="0"/>
              <a:t> prayer flows</a:t>
            </a:r>
          </a:p>
          <a:p>
            <a:r>
              <a:rPr lang="en-US" sz="2000" dirty="0" smtClean="0"/>
              <a:t>It is the well-spring or “beating heart” which gives life to a parish</a:t>
            </a:r>
          </a:p>
          <a:p>
            <a:r>
              <a:rPr lang="en-US" sz="2000" dirty="0" smtClean="0"/>
              <a:t>At the same time, the Eucharist (Risen Christ) is also the </a:t>
            </a:r>
            <a:r>
              <a:rPr lang="en-US" sz="2000" b="1" dirty="0" smtClean="0"/>
              <a:t>goal, </a:t>
            </a:r>
            <a:r>
              <a:rPr lang="en-US" sz="2000" dirty="0" smtClean="0"/>
              <a:t>the </a:t>
            </a:r>
            <a:r>
              <a:rPr lang="en-US" sz="2000" b="1" dirty="0" smtClean="0"/>
              <a:t>summit </a:t>
            </a:r>
            <a:r>
              <a:rPr lang="en-US" sz="2000" dirty="0" smtClean="0"/>
              <a:t>and </a:t>
            </a:r>
            <a:r>
              <a:rPr lang="en-US" sz="2000" b="1" dirty="0" smtClean="0"/>
              <a:t>culmination</a:t>
            </a:r>
            <a:r>
              <a:rPr lang="en-US" sz="2000" dirty="0" smtClean="0"/>
              <a:t> of its life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7" y="2007936"/>
            <a:ext cx="4311499" cy="4469588"/>
          </a:xfrm>
        </p:spPr>
      </p:pic>
    </p:spTree>
    <p:extLst>
      <p:ext uri="{BB962C8B-B14F-4D97-AF65-F5344CB8AC3E}">
        <p14:creationId xmlns:p14="http://schemas.microsoft.com/office/powerpoint/2010/main" val="70662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for the Eucharist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934" y="2489200"/>
            <a:ext cx="2815223" cy="353060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life, health and “vibrancy</a:t>
            </a:r>
            <a:r>
              <a:rPr lang="en-US" sz="2400" dirty="0"/>
              <a:t>” </a:t>
            </a:r>
            <a:r>
              <a:rPr lang="en-US" sz="2400" dirty="0" smtClean="0"/>
              <a:t>of </a:t>
            </a:r>
            <a:r>
              <a:rPr lang="en-US" sz="2400" dirty="0"/>
              <a:t>a </a:t>
            </a:r>
            <a:r>
              <a:rPr lang="en-US" sz="2400" dirty="0" smtClean="0"/>
              <a:t>parish community depends upon its </a:t>
            </a:r>
            <a:r>
              <a:rPr lang="en-US" sz="2400" b="1" dirty="0" smtClean="0"/>
              <a:t>attitude, understanding, celebration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dirty="0"/>
              <a:t>devotion</a:t>
            </a:r>
            <a:r>
              <a:rPr lang="en-US" sz="2400" dirty="0"/>
              <a:t> to the </a:t>
            </a:r>
            <a:r>
              <a:rPr lang="en-US" sz="2400" dirty="0" smtClean="0"/>
              <a:t>Eucharist!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16" y="2489200"/>
            <a:ext cx="5056513" cy="3371008"/>
          </a:xfrm>
        </p:spPr>
      </p:pic>
    </p:spTree>
    <p:extLst>
      <p:ext uri="{BB962C8B-B14F-4D97-AF65-F5344CB8AC3E}">
        <p14:creationId xmlns:p14="http://schemas.microsoft.com/office/powerpoint/2010/main" val="24945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484" y="2105527"/>
            <a:ext cx="3657600" cy="4230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If the faithful believe that Divine Liturgy is . . 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</a:t>
            </a:r>
            <a:r>
              <a:rPr lang="en-US" sz="2000" dirty="0" smtClean="0"/>
              <a:t>he most precious moment in earthly life;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Not an obligation, but a gift;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An encounter with Christ, who longs to meet us and fill us with His grace and love;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Sunday Liturgy is essential – cannot live without it;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58" y="2289136"/>
            <a:ext cx="4215894" cy="3174320"/>
          </a:xfrm>
        </p:spPr>
      </p:pic>
      <p:sp>
        <p:nvSpPr>
          <p:cNvPr id="6" name="TextBox 5"/>
          <p:cNvSpPr txBox="1"/>
          <p:nvPr/>
        </p:nvSpPr>
        <p:spPr>
          <a:xfrm>
            <a:off x="4535905" y="5799221"/>
            <a:ext cx="408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Then the parish </a:t>
            </a:r>
            <a:r>
              <a:rPr lang="en-US" b="1" u="sng" dirty="0"/>
              <a:t>is</a:t>
            </a:r>
            <a:r>
              <a:rPr lang="en-US" b="1" dirty="0"/>
              <a:t> vibrant!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326" y="2731168"/>
            <a:ext cx="7871379" cy="3753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IT’S TRUE! The Divine Liturgy is . . 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most precious moment of day and our life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 gift – the greatest treasure!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 moment of encounter with the Risen Christ that nourishes us – fills us with grace and love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Essential – can’t live without the Sunday Eucharist (Assembly)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In 303 AD, 49 martyrs of </a:t>
            </a:r>
            <a:r>
              <a:rPr lang="en-US" sz="2000" dirty="0" err="1" smtClean="0"/>
              <a:t>Abitene</a:t>
            </a:r>
            <a:r>
              <a:rPr lang="en-US" sz="2000" dirty="0" smtClean="0"/>
              <a:t> (present-day Tunisia) proclaimed: </a:t>
            </a:r>
            <a:r>
              <a:rPr lang="en-US" sz="2000" b="1" dirty="0" smtClean="0"/>
              <a:t>“We cannot live without the Sunday Eucharist!” </a:t>
            </a:r>
            <a:r>
              <a:rPr lang="en-US" sz="2000" dirty="0" smtClean="0"/>
              <a:t>– the preferred a martyr’s death rather than miss their Sunday assembly and Liturgy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3" y="533873"/>
            <a:ext cx="6088396" cy="19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389" y="2213811"/>
            <a:ext cx="4102769" cy="421105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If the faithful understand: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The meaning of each word in every prayer and petition;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The parts and structure of the Divine Liturgy;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The symbolism behind each liturgical action and gesture;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What is happening spiritually and invisibly;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Liturgy is not entertainment, but work; it requires personal effort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9" y="2358189"/>
            <a:ext cx="3982286" cy="3268715"/>
          </a:xfrm>
        </p:spPr>
      </p:pic>
      <p:sp>
        <p:nvSpPr>
          <p:cNvPr id="8" name="TextBox 7"/>
          <p:cNvSpPr txBox="1"/>
          <p:nvPr/>
        </p:nvSpPr>
        <p:spPr>
          <a:xfrm>
            <a:off x="4740442" y="5859379"/>
            <a:ext cx="394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parish </a:t>
            </a:r>
            <a:r>
              <a:rPr lang="en-US" b="1" u="sng" dirty="0"/>
              <a:t>is</a:t>
            </a:r>
            <a:r>
              <a:rPr lang="en-US" b="1" dirty="0"/>
              <a:t> vibrant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4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Attentive Celebration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011" y="2213811"/>
            <a:ext cx="3609473" cy="421105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 smtClean="0"/>
              <a:t>The Divine Liturgy requires:</a:t>
            </a:r>
          </a:p>
          <a:p>
            <a:r>
              <a:rPr lang="en-US" sz="2000" b="1" dirty="0" smtClean="0"/>
              <a:t>Preparation</a:t>
            </a:r>
            <a:r>
              <a:rPr lang="en-US" sz="2000" dirty="0" smtClean="0"/>
              <a:t> – faithful, cantors, reader, servers, homilists, priests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Reverence</a:t>
            </a:r>
            <a:r>
              <a:rPr lang="en-US" sz="2000" dirty="0" smtClean="0"/>
              <a:t> – everything is done with love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Attentive Prayer </a:t>
            </a:r>
            <a:r>
              <a:rPr lang="en-US" sz="2000" dirty="0" smtClean="0"/>
              <a:t>– speaking sincerely from the heart and listen attentively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Active Participation</a:t>
            </a:r>
            <a:r>
              <a:rPr lang="en-US" sz="2000" dirty="0" smtClean="0"/>
              <a:t> – body, soul, and spirit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95" y="2344820"/>
            <a:ext cx="4572890" cy="3016919"/>
          </a:xfrm>
        </p:spPr>
      </p:pic>
      <p:sp>
        <p:nvSpPr>
          <p:cNvPr id="7" name="TextBox 6"/>
          <p:cNvSpPr txBox="1"/>
          <p:nvPr/>
        </p:nvSpPr>
        <p:spPr>
          <a:xfrm>
            <a:off x="3994484" y="5487308"/>
            <a:ext cx="472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the community struggles to make the Sunday Liturgy prayerful, reverent, beautiful and meaningful – the parish is vibrant!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7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Devotion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53" y="2356855"/>
            <a:ext cx="4403558" cy="4036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Devotion is simply a deep love for Jesus – I love Jesus!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At the Divine Liturgy, there  are two moments of great intimacy – the Proclamation of the Word; the reception of the Holy Gifts</a:t>
            </a:r>
          </a:p>
          <a:p>
            <a:pPr>
              <a:spcBef>
                <a:spcPts val="600"/>
              </a:spcBef>
            </a:pPr>
            <a:r>
              <a:rPr lang="en-US" sz="2000" b="1" dirty="0" smtClean="0"/>
              <a:t>If the faithful struggle to receive Jesus at these two moments with renewed devotion and fervent hearts </a:t>
            </a:r>
            <a:r>
              <a:rPr lang="en-US" sz="2000" dirty="0" smtClean="0"/>
              <a:t>(not cold, not lukewarm)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79" y="1402573"/>
            <a:ext cx="2984093" cy="4484882"/>
          </a:xfrm>
        </p:spPr>
      </p:pic>
      <p:sp>
        <p:nvSpPr>
          <p:cNvPr id="7" name="TextBox 6"/>
          <p:cNvSpPr txBox="1"/>
          <p:nvPr/>
        </p:nvSpPr>
        <p:spPr>
          <a:xfrm>
            <a:off x="4860757" y="6023629"/>
            <a:ext cx="363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the parish </a:t>
            </a:r>
            <a:r>
              <a:rPr lang="en-US" b="1" u="sng" dirty="0" smtClean="0"/>
              <a:t>is</a:t>
            </a:r>
            <a:r>
              <a:rPr lang="en-US" b="1" dirty="0" smtClean="0"/>
              <a:t> vibrant!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8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Concentric Circles of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716379" y="1252951"/>
            <a:ext cx="3693695" cy="1779007"/>
          </a:xfrm>
        </p:spPr>
        <p:txBody>
          <a:bodyPr>
            <a:normAutofit/>
          </a:bodyPr>
          <a:lstStyle/>
          <a:p>
            <a:r>
              <a:rPr lang="en-US" dirty="0" smtClean="0"/>
              <a:t>From the Eucharist flow concentric circles of liturgical, sacramental, FAMILY AND PERSONAL prayer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63" y="3140244"/>
            <a:ext cx="3966662" cy="3162143"/>
          </a:xfrm>
        </p:spPr>
      </p:pic>
    </p:spTree>
    <p:extLst>
      <p:ext uri="{BB962C8B-B14F-4D97-AF65-F5344CB8AC3E}">
        <p14:creationId xmlns:p14="http://schemas.microsoft.com/office/powerpoint/2010/main" val="1172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1052</TotalTime>
  <Words>1024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 Boardroom</vt:lpstr>
      <vt:lpstr>Liturgy and Prayer</vt:lpstr>
      <vt:lpstr>The Eucharist is the Heart</vt:lpstr>
      <vt:lpstr>Love for the Eucharist</vt:lpstr>
      <vt:lpstr>Attitude . . .</vt:lpstr>
      <vt:lpstr>PowerPoint Presentation</vt:lpstr>
      <vt:lpstr>Understanding . . .</vt:lpstr>
      <vt:lpstr>Attentive Celebration . . .</vt:lpstr>
      <vt:lpstr>Devotion . . .</vt:lpstr>
      <vt:lpstr>Concentric Circles of Prayer</vt:lpstr>
      <vt:lpstr>Liturgical Prayer</vt:lpstr>
      <vt:lpstr>Holy Mysteries</vt:lpstr>
      <vt:lpstr>Family Prayer</vt:lpstr>
      <vt:lpstr>Personal Prayer</vt:lpstr>
      <vt:lpstr>Unceasing Prayer</vt:lpstr>
      <vt:lpstr>One Divine Liturgy (Eucharist)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Liturgy and Prayer</dc:title>
  <dc:creator>user</dc:creator>
  <cp:lastModifiedBy>user</cp:lastModifiedBy>
  <cp:revision>41</cp:revision>
  <dcterms:created xsi:type="dcterms:W3CDTF">2014-05-22T18:21:53Z</dcterms:created>
  <dcterms:modified xsi:type="dcterms:W3CDTF">2014-05-31T16:26:07Z</dcterms:modified>
</cp:coreProperties>
</file>